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Squada One" charset="1" panose="020000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Blinker" charset="1" panose="02000000000000000000"/>
      <p:regular r:id="rId17"/>
    </p:embeddedFont>
    <p:embeddedFont>
      <p:font typeface="Blinker Bold" charset="1" panose="02000000000000000000"/>
      <p:regular r:id="rId18"/>
    </p:embeddedFont>
    <p:embeddedFont>
      <p:font typeface="Blinker Thin" charset="1" panose="02000000000000000000"/>
      <p:regular r:id="rId19"/>
    </p:embeddedFont>
    <p:embeddedFont>
      <p:font typeface="Open Sans" charset="1" panose="020B0606030504020204"/>
      <p:regular r:id="rId20"/>
    </p:embeddedFont>
    <p:embeddedFont>
      <p:font typeface="Open Sans Bold" charset="1" panose="020B0806030504020204"/>
      <p:regular r:id="rId21"/>
    </p:embeddedFont>
    <p:embeddedFont>
      <p:font typeface="Open Sans Italics" charset="1" panose="020B0606030504020204"/>
      <p:regular r:id="rId22"/>
    </p:embeddedFont>
    <p:embeddedFont>
      <p:font typeface="Open Sans Bold Italics" charset="1" panose="020B0806030504020204"/>
      <p:regular r:id="rId23"/>
    </p:embeddedFont>
    <p:embeddedFont>
      <p:font typeface="Open Sans Light" charset="1" panose="020B0306030504020204"/>
      <p:regular r:id="rId24"/>
    </p:embeddedFont>
    <p:embeddedFont>
      <p:font typeface="Open Sans Light Italics" charset="1" panose="020B0306030504020204"/>
      <p:regular r:id="rId25"/>
    </p:embeddedFont>
    <p:embeddedFont>
      <p:font typeface="Open Sans Ultra-Bold" charset="1" panose="00000000000000000000"/>
      <p:regular r:id="rId26"/>
    </p:embeddedFont>
    <p:embeddedFont>
      <p:font typeface="Open Sans Ultra-Bold Italics" charset="1" panose="000000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svg>
</file>

<file path=ppt/media/image4.png>
</file>

<file path=ppt/media/image5.svg>
</file>

<file path=ppt/media/image6.png>
</file>

<file path=ppt/media/image7.sv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77" r="0" b="-9277"/>
            </a:stretch>
          </a:blipFill>
        </p:spPr>
      </p:sp>
      <p:sp>
        <p:nvSpPr>
          <p:cNvPr name="Freeform 3" id="3"/>
          <p:cNvSpPr/>
          <p:nvPr/>
        </p:nvSpPr>
        <p:spPr>
          <a:xfrm flipH="false" flipV="false" rot="0">
            <a:off x="0" y="840086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6353472" y="3048322"/>
            <a:ext cx="23370769" cy="5352543"/>
            <a:chOff x="0" y="0"/>
            <a:chExt cx="748854" cy="171508"/>
          </a:xfrm>
        </p:grpSpPr>
        <p:sp>
          <p:nvSpPr>
            <p:cNvPr name="Freeform 5" id="5"/>
            <p:cNvSpPr/>
            <p:nvPr/>
          </p:nvSpPr>
          <p:spPr>
            <a:xfrm flipH="false" flipV="false" rot="0">
              <a:off x="0" y="0"/>
              <a:ext cx="748854" cy="171508"/>
            </a:xfrm>
            <a:custGeom>
              <a:avLst/>
              <a:gdLst/>
              <a:ahLst/>
              <a:cxnLst/>
              <a:rect r="r" b="b" t="t" l="l"/>
              <a:pathLst>
                <a:path h="171508" w="748854">
                  <a:moveTo>
                    <a:pt x="203200" y="0"/>
                  </a:moveTo>
                  <a:lnTo>
                    <a:pt x="748854" y="0"/>
                  </a:lnTo>
                  <a:lnTo>
                    <a:pt x="545654" y="171508"/>
                  </a:lnTo>
                  <a:lnTo>
                    <a:pt x="0" y="171508"/>
                  </a:lnTo>
                  <a:lnTo>
                    <a:pt x="203200" y="0"/>
                  </a:lnTo>
                  <a:close/>
                </a:path>
              </a:pathLst>
            </a:custGeom>
            <a:solidFill>
              <a:srgbClr val="073F82"/>
            </a:solidFill>
          </p:spPr>
        </p:sp>
        <p:sp>
          <p:nvSpPr>
            <p:cNvPr name="TextBox 6" id="6"/>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6504917" y="595696"/>
            <a:ext cx="23459554" cy="9900347"/>
            <a:chOff x="0" y="0"/>
            <a:chExt cx="406400" cy="171508"/>
          </a:xfrm>
        </p:grpSpPr>
        <p:sp>
          <p:nvSpPr>
            <p:cNvPr name="Freeform 8" id="8"/>
            <p:cNvSpPr/>
            <p:nvPr/>
          </p:nvSpPr>
          <p:spPr>
            <a:xfrm flipH="false" flipV="false" rot="0">
              <a:off x="0" y="0"/>
              <a:ext cx="406400" cy="171508"/>
            </a:xfrm>
            <a:custGeom>
              <a:avLst/>
              <a:gdLst/>
              <a:ahLst/>
              <a:cxnLst/>
              <a:rect r="r" b="b" t="t" l="l"/>
              <a:pathLst>
                <a:path h="171508" w="406400">
                  <a:moveTo>
                    <a:pt x="203200" y="0"/>
                  </a:moveTo>
                  <a:lnTo>
                    <a:pt x="406400" y="0"/>
                  </a:lnTo>
                  <a:lnTo>
                    <a:pt x="203200" y="171508"/>
                  </a:lnTo>
                  <a:lnTo>
                    <a:pt x="0" y="171508"/>
                  </a:lnTo>
                  <a:lnTo>
                    <a:pt x="203200" y="0"/>
                  </a:lnTo>
                  <a:close/>
                </a:path>
              </a:pathLst>
            </a:custGeom>
            <a:solidFill>
              <a:srgbClr val="1748AD"/>
            </a:solidFill>
          </p:spPr>
        </p:sp>
        <p:sp>
          <p:nvSpPr>
            <p:cNvPr name="TextBox 9" id="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1515290" y="3667193"/>
            <a:ext cx="5744010" cy="4114800"/>
          </a:xfrm>
          <a:custGeom>
            <a:avLst/>
            <a:gdLst/>
            <a:ahLst/>
            <a:cxnLst/>
            <a:rect r="r" b="b" t="t" l="l"/>
            <a:pathLst>
              <a:path h="4114800" w="5744010">
                <a:moveTo>
                  <a:pt x="0" y="0"/>
                </a:moveTo>
                <a:lnTo>
                  <a:pt x="5744010" y="0"/>
                </a:lnTo>
                <a:lnTo>
                  <a:pt x="574401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1028700" y="4134847"/>
            <a:ext cx="11533670" cy="2574641"/>
          </a:xfrm>
          <a:prstGeom prst="rect">
            <a:avLst/>
          </a:prstGeom>
        </p:spPr>
        <p:txBody>
          <a:bodyPr anchor="t" rtlCol="false" tIns="0" lIns="0" bIns="0" rIns="0">
            <a:spAutoFit/>
          </a:bodyPr>
          <a:lstStyle/>
          <a:p>
            <a:pPr>
              <a:lnSpc>
                <a:spcPts val="10340"/>
              </a:lnSpc>
            </a:pPr>
            <a:r>
              <a:rPr lang="en-US" sz="7386">
                <a:solidFill>
                  <a:srgbClr val="FFFFFF"/>
                </a:solidFill>
                <a:latin typeface="Blinker"/>
              </a:rPr>
              <a:t>IBM CLOUD VIDEO STREAMING</a:t>
            </a:r>
          </a:p>
        </p:txBody>
      </p:sp>
      <p:grpSp>
        <p:nvGrpSpPr>
          <p:cNvPr name="Group 12" id="12"/>
          <p:cNvGrpSpPr/>
          <p:nvPr/>
        </p:nvGrpSpPr>
        <p:grpSpPr>
          <a:xfrm rot="0">
            <a:off x="-2479496" y="686338"/>
            <a:ext cx="9883013" cy="1516898"/>
            <a:chOff x="0" y="0"/>
            <a:chExt cx="1117423" cy="171508"/>
          </a:xfrm>
        </p:grpSpPr>
        <p:sp>
          <p:nvSpPr>
            <p:cNvPr name="Freeform 13" id="13"/>
            <p:cNvSpPr/>
            <p:nvPr/>
          </p:nvSpPr>
          <p:spPr>
            <a:xfrm flipH="false" flipV="false" rot="0">
              <a:off x="0" y="0"/>
              <a:ext cx="1117423" cy="171508"/>
            </a:xfrm>
            <a:custGeom>
              <a:avLst/>
              <a:gdLst/>
              <a:ahLst/>
              <a:cxnLst/>
              <a:rect r="r" b="b" t="t" l="l"/>
              <a:pathLst>
                <a:path h="171508" w="1117423">
                  <a:moveTo>
                    <a:pt x="203200" y="0"/>
                  </a:moveTo>
                  <a:lnTo>
                    <a:pt x="1117423" y="0"/>
                  </a:lnTo>
                  <a:lnTo>
                    <a:pt x="914223" y="171508"/>
                  </a:lnTo>
                  <a:lnTo>
                    <a:pt x="0" y="171508"/>
                  </a:lnTo>
                  <a:lnTo>
                    <a:pt x="203200" y="0"/>
                  </a:lnTo>
                  <a:close/>
                </a:path>
              </a:pathLst>
            </a:custGeom>
            <a:solidFill>
              <a:srgbClr val="073F82"/>
            </a:solidFill>
          </p:spPr>
        </p:sp>
        <p:sp>
          <p:nvSpPr>
            <p:cNvPr name="TextBox 14" id="14"/>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true" rot="0">
            <a:off x="15572340" y="0"/>
            <a:ext cx="2715660" cy="2664741"/>
          </a:xfrm>
          <a:custGeom>
            <a:avLst/>
            <a:gdLst/>
            <a:ahLst/>
            <a:cxnLst/>
            <a:rect r="r" b="b" t="t" l="l"/>
            <a:pathLst>
              <a:path h="2664741" w="2715660">
                <a:moveTo>
                  <a:pt x="0" y="2664741"/>
                </a:moveTo>
                <a:lnTo>
                  <a:pt x="2715660" y="2664741"/>
                </a:lnTo>
                <a:lnTo>
                  <a:pt x="2715660" y="0"/>
                </a:lnTo>
                <a:lnTo>
                  <a:pt x="0" y="0"/>
                </a:lnTo>
                <a:lnTo>
                  <a:pt x="0" y="2664741"/>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6" id="16"/>
          <p:cNvSpPr txBox="true"/>
          <p:nvPr/>
        </p:nvSpPr>
        <p:spPr>
          <a:xfrm rot="0">
            <a:off x="15309289" y="8167393"/>
            <a:ext cx="2113121" cy="1656715"/>
          </a:xfrm>
          <a:prstGeom prst="rect">
            <a:avLst/>
          </a:prstGeom>
        </p:spPr>
        <p:txBody>
          <a:bodyPr anchor="t" rtlCol="false" tIns="0" lIns="0" bIns="0" rIns="0">
            <a:spAutoFit/>
          </a:bodyPr>
          <a:lstStyle/>
          <a:p>
            <a:pPr algn="ctr">
              <a:lnSpc>
                <a:spcPts val="2659"/>
              </a:lnSpc>
            </a:pPr>
          </a:p>
          <a:p>
            <a:pPr algn="ctr">
              <a:lnSpc>
                <a:spcPts val="2659"/>
              </a:lnSpc>
            </a:pPr>
            <a:r>
              <a:rPr lang="en-US" sz="1899">
                <a:solidFill>
                  <a:srgbClr val="FFFFFF"/>
                </a:solidFill>
                <a:latin typeface="Open Sans Light"/>
              </a:rPr>
              <a:t>College code :7327</a:t>
            </a:r>
          </a:p>
          <a:p>
            <a:pPr algn="ctr">
              <a:lnSpc>
                <a:spcPts val="2659"/>
              </a:lnSpc>
            </a:pPr>
            <a:r>
              <a:rPr lang="en-US" sz="1899">
                <a:solidFill>
                  <a:srgbClr val="FFFFFF"/>
                </a:solidFill>
                <a:latin typeface="Open Sans Light"/>
              </a:rPr>
              <a:t>Team Code:215348</a:t>
            </a:r>
          </a:p>
          <a:p>
            <a:pPr algn="ctr">
              <a:lnSpc>
                <a:spcPts val="2659"/>
              </a:lnSpc>
            </a:pPr>
            <a:r>
              <a:rPr lang="en-US" sz="1899">
                <a:solidFill>
                  <a:srgbClr val="FFFFFF"/>
                </a:solidFill>
                <a:latin typeface="Open Sans Light"/>
              </a:rPr>
              <a:t>Presented BY: </a:t>
            </a:r>
          </a:p>
          <a:p>
            <a:pPr algn="ctr">
              <a:lnSpc>
                <a:spcPts val="2659"/>
              </a:lnSpc>
              <a:spcBef>
                <a:spcPct val="0"/>
              </a:spcBef>
            </a:pPr>
            <a:r>
              <a:rPr lang="en-US" sz="1899">
                <a:solidFill>
                  <a:srgbClr val="FFFFFF"/>
                </a:solidFill>
                <a:latin typeface="Open Sans Light"/>
              </a:rPr>
              <a:t>Akash M</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1748AD"/>
        </a:solidFill>
      </p:bgPr>
    </p:bg>
    <p:spTree>
      <p:nvGrpSpPr>
        <p:cNvPr id="1" name=""/>
        <p:cNvGrpSpPr/>
        <p:nvPr/>
      </p:nvGrpSpPr>
      <p:grpSpPr>
        <a:xfrm>
          <a:off x="0" y="0"/>
          <a:ext cx="0" cy="0"/>
          <a:chOff x="0" y="0"/>
          <a:chExt cx="0" cy="0"/>
        </a:xfrm>
      </p:grpSpPr>
      <p:sp>
        <p:nvSpPr>
          <p:cNvPr name="TextBox 2" id="2"/>
          <p:cNvSpPr txBox="true"/>
          <p:nvPr/>
        </p:nvSpPr>
        <p:spPr>
          <a:xfrm rot="0">
            <a:off x="2879452" y="1764533"/>
            <a:ext cx="11728752" cy="2553012"/>
          </a:xfrm>
          <a:prstGeom prst="rect">
            <a:avLst/>
          </a:prstGeom>
        </p:spPr>
        <p:txBody>
          <a:bodyPr anchor="t" rtlCol="false" tIns="0" lIns="0" bIns="0" rIns="0">
            <a:spAutoFit/>
          </a:bodyPr>
          <a:lstStyle/>
          <a:p>
            <a:pPr algn="ctr">
              <a:lnSpc>
                <a:spcPts val="4048"/>
              </a:lnSpc>
            </a:pPr>
            <a:r>
              <a:rPr lang="en-US" sz="2892">
                <a:solidFill>
                  <a:srgbClr val="FFFFFF"/>
                </a:solidFill>
                <a:latin typeface="Canva Sans Bold"/>
              </a:rPr>
              <a:t>IBM Cloud Video Streaming: </a:t>
            </a:r>
          </a:p>
          <a:p>
            <a:pPr algn="ctr">
              <a:lnSpc>
                <a:spcPts val="4048"/>
              </a:lnSpc>
            </a:pPr>
            <a:r>
              <a:rPr lang="en-US" sz="2892">
                <a:solidFill>
                  <a:srgbClr val="FFFFFF"/>
                </a:solidFill>
                <a:latin typeface="Canva Sans Bold"/>
              </a:rPr>
              <a:t>IBM Cloud Video Streaming is a cloud-based platform provided by IBM that enables developers to create and deliver live and on-demand video content over the internet. It offers a range of tools and features to enhance the streaming experience.</a:t>
            </a:r>
          </a:p>
        </p:txBody>
      </p:sp>
      <p:sp>
        <p:nvSpPr>
          <p:cNvPr name="TextBox 3" id="3"/>
          <p:cNvSpPr txBox="true"/>
          <p:nvPr/>
        </p:nvSpPr>
        <p:spPr>
          <a:xfrm rot="0">
            <a:off x="2879452" y="5316873"/>
            <a:ext cx="11728752" cy="2969731"/>
          </a:xfrm>
          <a:prstGeom prst="rect">
            <a:avLst/>
          </a:prstGeom>
        </p:spPr>
        <p:txBody>
          <a:bodyPr anchor="t" rtlCol="false" tIns="0" lIns="0" bIns="0" rIns="0">
            <a:spAutoFit/>
          </a:bodyPr>
          <a:lstStyle/>
          <a:p>
            <a:pPr algn="ctr">
              <a:lnSpc>
                <a:spcPts val="3931"/>
              </a:lnSpc>
            </a:pPr>
            <a:r>
              <a:rPr lang="en-US" sz="2807">
                <a:solidFill>
                  <a:srgbClr val="FFFFFF"/>
                </a:solidFill>
                <a:latin typeface="Canva Sans Bold"/>
              </a:rPr>
              <a:t>Video Streaming Application Development: </a:t>
            </a:r>
          </a:p>
          <a:p>
            <a:pPr algn="ctr">
              <a:lnSpc>
                <a:spcPts val="3931"/>
              </a:lnSpc>
            </a:pPr>
            <a:r>
              <a:rPr lang="en-US" sz="2807">
                <a:solidFill>
                  <a:srgbClr val="FFFFFF"/>
                </a:solidFill>
                <a:latin typeface="Canva Sans Bold"/>
              </a:rPr>
              <a:t>Developing apps with IBM Cloud Video Streaming involves creating software applications that can capture, encode, transmit, and play back video content over the internet. This process typically includes integrating various features and functionality into the app.</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748AD"/>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520805" y="2520315"/>
            <a:ext cx="5246391" cy="5246370"/>
            <a:chOff x="0" y="0"/>
            <a:chExt cx="6350000" cy="6349975"/>
          </a:xfrm>
        </p:grpSpPr>
        <p:sp>
          <p:nvSpPr>
            <p:cNvPr name="Freeform 3" id="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24906" t="0" r="-24906" b="0"/>
              </a:stretch>
            </a:blipFill>
          </p:spPr>
        </p:sp>
      </p:grpSp>
      <p:sp>
        <p:nvSpPr>
          <p:cNvPr name="TextBox 4" id="4"/>
          <p:cNvSpPr txBox="true"/>
          <p:nvPr/>
        </p:nvSpPr>
        <p:spPr>
          <a:xfrm rot="0">
            <a:off x="1442199" y="981075"/>
            <a:ext cx="4646651" cy="1355603"/>
          </a:xfrm>
          <a:prstGeom prst="rect">
            <a:avLst/>
          </a:prstGeom>
        </p:spPr>
        <p:txBody>
          <a:bodyPr anchor="t" rtlCol="false" tIns="0" lIns="0" bIns="0" rIns="0">
            <a:spAutoFit/>
          </a:bodyPr>
          <a:lstStyle/>
          <a:p>
            <a:pPr algn="ctr">
              <a:lnSpc>
                <a:spcPts val="2708"/>
              </a:lnSpc>
              <a:spcBef>
                <a:spcPct val="0"/>
              </a:spcBef>
            </a:pPr>
            <a:r>
              <a:rPr lang="en-US" sz="1934">
                <a:solidFill>
                  <a:srgbClr val="FDFFFC"/>
                </a:solidFill>
                <a:latin typeface="Open Sans Light"/>
              </a:rPr>
              <a:t>Set Up IBM Cl</a:t>
            </a:r>
            <a:r>
              <a:rPr lang="en-US" sz="1934">
                <a:solidFill>
                  <a:srgbClr val="FDFFFC"/>
                </a:solidFill>
                <a:latin typeface="Open Sans Light"/>
              </a:rPr>
              <a:t>oud Video Streaming:</a:t>
            </a:r>
          </a:p>
          <a:p>
            <a:pPr algn="ctr" marL="417624" indent="-208812" lvl="1">
              <a:lnSpc>
                <a:spcPts val="2708"/>
              </a:lnSpc>
              <a:spcBef>
                <a:spcPct val="0"/>
              </a:spcBef>
              <a:buFont typeface="Arial"/>
              <a:buChar char="•"/>
            </a:pPr>
            <a:r>
              <a:rPr lang="en-US" sz="1934">
                <a:solidFill>
                  <a:srgbClr val="FDFFFC"/>
                </a:solidFill>
                <a:latin typeface="Open Sans Light"/>
              </a:rPr>
              <a:t>Navigate to the IBM Cloud Video Streaming service and create an instance.</a:t>
            </a:r>
          </a:p>
        </p:txBody>
      </p:sp>
      <p:sp>
        <p:nvSpPr>
          <p:cNvPr name="TextBox 5" id="5"/>
          <p:cNvSpPr txBox="true"/>
          <p:nvPr/>
        </p:nvSpPr>
        <p:spPr>
          <a:xfrm rot="0">
            <a:off x="12230786" y="1020195"/>
            <a:ext cx="4681421" cy="1707207"/>
          </a:xfrm>
          <a:prstGeom prst="rect">
            <a:avLst/>
          </a:prstGeom>
        </p:spPr>
        <p:txBody>
          <a:bodyPr anchor="t" rtlCol="false" tIns="0" lIns="0" bIns="0" rIns="0">
            <a:spAutoFit/>
          </a:bodyPr>
          <a:lstStyle/>
          <a:p>
            <a:pPr algn="ctr">
              <a:lnSpc>
                <a:spcPts val="2728"/>
              </a:lnSpc>
              <a:spcBef>
                <a:spcPct val="0"/>
              </a:spcBef>
            </a:pPr>
            <a:r>
              <a:rPr lang="en-US" sz="1948">
                <a:solidFill>
                  <a:srgbClr val="FDFFFC"/>
                </a:solidFill>
                <a:latin typeface="Open Sans Light"/>
              </a:rPr>
              <a:t>Optimize f</a:t>
            </a:r>
            <a:r>
              <a:rPr lang="en-US" sz="1948">
                <a:solidFill>
                  <a:srgbClr val="FDFFFC"/>
                </a:solidFill>
                <a:latin typeface="Open Sans Light"/>
              </a:rPr>
              <a:t>or Performance:</a:t>
            </a:r>
          </a:p>
          <a:p>
            <a:pPr algn="ctr" marL="420749" indent="-210375" lvl="1">
              <a:lnSpc>
                <a:spcPts val="2728"/>
              </a:lnSpc>
              <a:spcBef>
                <a:spcPct val="0"/>
              </a:spcBef>
              <a:buFont typeface="Arial"/>
              <a:buChar char="•"/>
            </a:pPr>
            <a:r>
              <a:rPr lang="en-US" sz="1948">
                <a:solidFill>
                  <a:srgbClr val="FDFFFC"/>
                </a:solidFill>
                <a:latin typeface="Open Sans Light"/>
              </a:rPr>
              <a:t>Ensure that your app loads quickly and streams video smoothly. Optimize video quality and adapt to varying network conditions.</a:t>
            </a:r>
          </a:p>
        </p:txBody>
      </p:sp>
      <p:sp>
        <p:nvSpPr>
          <p:cNvPr name="TextBox 6" id="6"/>
          <p:cNvSpPr txBox="true"/>
          <p:nvPr/>
        </p:nvSpPr>
        <p:spPr>
          <a:xfrm rot="0">
            <a:off x="12577879" y="5607879"/>
            <a:ext cx="4681421" cy="1365391"/>
          </a:xfrm>
          <a:prstGeom prst="rect">
            <a:avLst/>
          </a:prstGeom>
        </p:spPr>
        <p:txBody>
          <a:bodyPr anchor="t" rtlCol="false" tIns="0" lIns="0" bIns="0" rIns="0">
            <a:spAutoFit/>
          </a:bodyPr>
          <a:lstStyle/>
          <a:p>
            <a:pPr algn="ctr">
              <a:lnSpc>
                <a:spcPts val="2728"/>
              </a:lnSpc>
              <a:spcBef>
                <a:spcPct val="0"/>
              </a:spcBef>
            </a:pPr>
            <a:r>
              <a:rPr lang="en-US" sz="1948">
                <a:solidFill>
                  <a:srgbClr val="FDFFFC"/>
                </a:solidFill>
                <a:latin typeface="Open Sans Light"/>
              </a:rPr>
              <a:t>Implement M</a:t>
            </a:r>
            <a:r>
              <a:rPr lang="en-US" sz="1948">
                <a:solidFill>
                  <a:srgbClr val="FDFFFC"/>
                </a:solidFill>
                <a:latin typeface="Open Sans Light"/>
              </a:rPr>
              <a:t>onetization:</a:t>
            </a:r>
          </a:p>
          <a:p>
            <a:pPr algn="ctr" marL="420749" indent="-210375" lvl="1">
              <a:lnSpc>
                <a:spcPts val="2728"/>
              </a:lnSpc>
              <a:spcBef>
                <a:spcPct val="0"/>
              </a:spcBef>
              <a:buFont typeface="Arial"/>
              <a:buChar char="•"/>
            </a:pPr>
            <a:r>
              <a:rPr lang="en-US" sz="1948">
                <a:solidFill>
                  <a:srgbClr val="FDFFFC"/>
                </a:solidFill>
                <a:latin typeface="Open Sans Light"/>
              </a:rPr>
              <a:t>If you plan to monetize your app, integrate payment gateways or advertising networks.</a:t>
            </a:r>
          </a:p>
        </p:txBody>
      </p:sp>
      <p:sp>
        <p:nvSpPr>
          <p:cNvPr name="TextBox 7" id="7"/>
          <p:cNvSpPr txBox="true"/>
          <p:nvPr/>
        </p:nvSpPr>
        <p:spPr>
          <a:xfrm rot="0">
            <a:off x="842929" y="5266062"/>
            <a:ext cx="4681421" cy="1707207"/>
          </a:xfrm>
          <a:prstGeom prst="rect">
            <a:avLst/>
          </a:prstGeom>
        </p:spPr>
        <p:txBody>
          <a:bodyPr anchor="t" rtlCol="false" tIns="0" lIns="0" bIns="0" rIns="0">
            <a:spAutoFit/>
          </a:bodyPr>
          <a:lstStyle/>
          <a:p>
            <a:pPr algn="ctr">
              <a:lnSpc>
                <a:spcPts val="2728"/>
              </a:lnSpc>
              <a:spcBef>
                <a:spcPct val="0"/>
              </a:spcBef>
            </a:pPr>
            <a:r>
              <a:rPr lang="en-US" sz="1948">
                <a:solidFill>
                  <a:srgbClr val="FDFFFC"/>
                </a:solidFill>
                <a:latin typeface="Open Sans Light"/>
              </a:rPr>
              <a:t>Testing a</a:t>
            </a:r>
            <a:r>
              <a:rPr lang="en-US" sz="1948">
                <a:solidFill>
                  <a:srgbClr val="FDFFFC"/>
                </a:solidFill>
                <a:latin typeface="Open Sans Light"/>
              </a:rPr>
              <a:t>nd Debugging:</a:t>
            </a:r>
          </a:p>
          <a:p>
            <a:pPr algn="ctr" marL="420749" indent="-210375" lvl="1">
              <a:lnSpc>
                <a:spcPts val="2728"/>
              </a:lnSpc>
              <a:spcBef>
                <a:spcPct val="0"/>
              </a:spcBef>
              <a:buFont typeface="Arial"/>
              <a:buChar char="•"/>
            </a:pPr>
            <a:r>
              <a:rPr lang="en-US" sz="1948">
                <a:solidFill>
                  <a:srgbClr val="FDFFFC"/>
                </a:solidFill>
                <a:latin typeface="Open Sans Light"/>
              </a:rPr>
              <a:t>Thoroughly test your app on different devices and network conditions to identify and fix any bugs or performance issues.</a:t>
            </a:r>
          </a:p>
        </p:txBody>
      </p:sp>
      <p:sp>
        <p:nvSpPr>
          <p:cNvPr name="AutoShape 8" id="8"/>
          <p:cNvSpPr/>
          <p:nvPr/>
        </p:nvSpPr>
        <p:spPr>
          <a:xfrm flipV="true">
            <a:off x="9713072" y="7580129"/>
            <a:ext cx="75958" cy="949285"/>
          </a:xfrm>
          <a:prstGeom prst="line">
            <a:avLst/>
          </a:prstGeom>
          <a:ln cap="flat" w="38100">
            <a:solidFill>
              <a:srgbClr val="FFFFFF"/>
            </a:solidFill>
            <a:prstDash val="sysDash"/>
            <a:headEnd type="none" len="sm" w="sm"/>
            <a:tailEnd type="none" len="sm" w="sm"/>
          </a:ln>
        </p:spPr>
      </p:sp>
      <p:sp>
        <p:nvSpPr>
          <p:cNvPr name="TextBox 9" id="9"/>
          <p:cNvSpPr txBox="true"/>
          <p:nvPr/>
        </p:nvSpPr>
        <p:spPr>
          <a:xfrm rot="0">
            <a:off x="7085774" y="8380884"/>
            <a:ext cx="4681421" cy="1707207"/>
          </a:xfrm>
          <a:prstGeom prst="rect">
            <a:avLst/>
          </a:prstGeom>
        </p:spPr>
        <p:txBody>
          <a:bodyPr anchor="t" rtlCol="false" tIns="0" lIns="0" bIns="0" rIns="0">
            <a:spAutoFit/>
          </a:bodyPr>
          <a:lstStyle/>
          <a:p>
            <a:pPr algn="ctr">
              <a:lnSpc>
                <a:spcPts val="2728"/>
              </a:lnSpc>
              <a:spcBef>
                <a:spcPct val="0"/>
              </a:spcBef>
            </a:pPr>
            <a:r>
              <a:rPr lang="en-US" sz="1948">
                <a:solidFill>
                  <a:srgbClr val="FDFFFC"/>
                </a:solidFill>
                <a:latin typeface="Open Sans Light"/>
              </a:rPr>
              <a:t>Security a</a:t>
            </a:r>
            <a:r>
              <a:rPr lang="en-US" sz="1948">
                <a:solidFill>
                  <a:srgbClr val="FDFFFC"/>
                </a:solidFill>
                <a:latin typeface="Open Sans Light"/>
              </a:rPr>
              <a:t>nd Privacy:</a:t>
            </a:r>
          </a:p>
          <a:p>
            <a:pPr algn="ctr" marL="420749" indent="-210375" lvl="1">
              <a:lnSpc>
                <a:spcPts val="2728"/>
              </a:lnSpc>
              <a:spcBef>
                <a:spcPct val="0"/>
              </a:spcBef>
              <a:buFont typeface="Arial"/>
              <a:buChar char="•"/>
            </a:pPr>
            <a:r>
              <a:rPr lang="en-US" sz="1948">
                <a:solidFill>
                  <a:srgbClr val="FDFFFC"/>
                </a:solidFill>
                <a:latin typeface="Open Sans Light"/>
              </a:rPr>
              <a:t>Implement security measures to protect user data and content.</a:t>
            </a:r>
          </a:p>
          <a:p>
            <a:pPr algn="ctr" marL="420749" indent="-210375" lvl="1">
              <a:lnSpc>
                <a:spcPts val="2728"/>
              </a:lnSpc>
              <a:spcBef>
                <a:spcPct val="0"/>
              </a:spcBef>
              <a:buFont typeface="Arial"/>
              <a:buChar char="•"/>
            </a:pPr>
            <a:r>
              <a:rPr lang="en-US" sz="1948">
                <a:solidFill>
                  <a:srgbClr val="FDFFFC"/>
                </a:solidFill>
                <a:latin typeface="Open Sans Light"/>
              </a:rPr>
              <a:t>Comply with relevant data privacy regulations.</a:t>
            </a:r>
          </a:p>
        </p:txBody>
      </p:sp>
      <p:sp>
        <p:nvSpPr>
          <p:cNvPr name="AutoShape 10" id="10"/>
          <p:cNvSpPr/>
          <p:nvPr/>
        </p:nvSpPr>
        <p:spPr>
          <a:xfrm flipV="true">
            <a:off x="11418875" y="2727402"/>
            <a:ext cx="1626824" cy="858212"/>
          </a:xfrm>
          <a:prstGeom prst="line">
            <a:avLst/>
          </a:prstGeom>
          <a:ln cap="flat" w="38100">
            <a:solidFill>
              <a:srgbClr val="FFFFFF"/>
            </a:solidFill>
            <a:prstDash val="sysDash"/>
            <a:headEnd type="none" len="sm" w="sm"/>
            <a:tailEnd type="none" len="sm" w="sm"/>
          </a:ln>
        </p:spPr>
      </p:sp>
      <p:sp>
        <p:nvSpPr>
          <p:cNvPr name="AutoShape 11" id="11"/>
          <p:cNvSpPr/>
          <p:nvPr/>
        </p:nvSpPr>
        <p:spPr>
          <a:xfrm flipH="true" flipV="true">
            <a:off x="5631004" y="2267154"/>
            <a:ext cx="1134980" cy="1447378"/>
          </a:xfrm>
          <a:prstGeom prst="line">
            <a:avLst/>
          </a:prstGeom>
          <a:ln cap="flat" w="38100">
            <a:solidFill>
              <a:srgbClr val="FFFFFF"/>
            </a:solidFill>
            <a:prstDash val="sysDash"/>
            <a:headEnd type="none" len="sm" w="sm"/>
            <a:tailEnd type="none" len="sm" w="sm"/>
          </a:ln>
        </p:spPr>
      </p:sp>
      <p:sp>
        <p:nvSpPr>
          <p:cNvPr name="AutoShape 12" id="12"/>
          <p:cNvSpPr/>
          <p:nvPr/>
        </p:nvSpPr>
        <p:spPr>
          <a:xfrm flipH="true">
            <a:off x="5200255" y="6314387"/>
            <a:ext cx="1580719" cy="237000"/>
          </a:xfrm>
          <a:prstGeom prst="line">
            <a:avLst/>
          </a:prstGeom>
          <a:ln cap="flat" w="38100">
            <a:solidFill>
              <a:srgbClr val="FFFFFF"/>
            </a:solidFill>
            <a:prstDash val="sysDash"/>
            <a:headEnd type="none" len="sm" w="sm"/>
            <a:tailEnd type="none" len="sm" w="sm"/>
          </a:ln>
        </p:spPr>
      </p:sp>
      <p:sp>
        <p:nvSpPr>
          <p:cNvPr name="AutoShape 13" id="13"/>
          <p:cNvSpPr/>
          <p:nvPr/>
        </p:nvSpPr>
        <p:spPr>
          <a:xfrm>
            <a:off x="11764018" y="4715246"/>
            <a:ext cx="1627721" cy="856508"/>
          </a:xfrm>
          <a:prstGeom prst="line">
            <a:avLst/>
          </a:prstGeom>
          <a:ln cap="flat" w="38100">
            <a:solidFill>
              <a:srgbClr val="FFFFFF"/>
            </a:solidFill>
            <a:prstDash val="sysDash"/>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748AD"/>
        </a:solidFill>
      </p:bgPr>
    </p:bg>
    <p:spTree>
      <p:nvGrpSpPr>
        <p:cNvPr id="1" name=""/>
        <p:cNvGrpSpPr/>
        <p:nvPr/>
      </p:nvGrpSpPr>
      <p:grpSpPr>
        <a:xfrm>
          <a:off x="0" y="0"/>
          <a:ext cx="0" cy="0"/>
          <a:chOff x="0" y="0"/>
          <a:chExt cx="0" cy="0"/>
        </a:xfrm>
      </p:grpSpPr>
      <p:grpSp>
        <p:nvGrpSpPr>
          <p:cNvPr name="Group 2" id="2"/>
          <p:cNvGrpSpPr/>
          <p:nvPr/>
        </p:nvGrpSpPr>
        <p:grpSpPr>
          <a:xfrm rot="0">
            <a:off x="-1812133" y="1944964"/>
            <a:ext cx="12659152" cy="1439554"/>
            <a:chOff x="0" y="0"/>
            <a:chExt cx="5360703" cy="609600"/>
          </a:xfrm>
        </p:grpSpPr>
        <p:sp>
          <p:nvSpPr>
            <p:cNvPr name="Freeform 3" id="3"/>
            <p:cNvSpPr/>
            <p:nvPr/>
          </p:nvSpPr>
          <p:spPr>
            <a:xfrm flipH="false" flipV="false" rot="0">
              <a:off x="0" y="0"/>
              <a:ext cx="5360703" cy="609600"/>
            </a:xfrm>
            <a:custGeom>
              <a:avLst/>
              <a:gdLst/>
              <a:ahLst/>
              <a:cxnLst/>
              <a:rect r="r" b="b" t="t" l="l"/>
              <a:pathLst>
                <a:path h="609600" w="5360703">
                  <a:moveTo>
                    <a:pt x="203200" y="0"/>
                  </a:moveTo>
                  <a:lnTo>
                    <a:pt x="5360703" y="0"/>
                  </a:lnTo>
                  <a:lnTo>
                    <a:pt x="5157503" y="609600"/>
                  </a:lnTo>
                  <a:lnTo>
                    <a:pt x="0" y="609600"/>
                  </a:lnTo>
                  <a:lnTo>
                    <a:pt x="203200" y="0"/>
                  </a:lnTo>
                  <a:close/>
                </a:path>
              </a:pathLst>
            </a:custGeom>
            <a:solidFill>
              <a:srgbClr val="073F82"/>
            </a:solidFill>
          </p:spPr>
        </p:sp>
        <p:sp>
          <p:nvSpPr>
            <p:cNvPr name="TextBox 4" id="4"/>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726870" y="916264"/>
            <a:ext cx="12935652" cy="1028700"/>
            <a:chOff x="0" y="0"/>
            <a:chExt cx="7665572" cy="609600"/>
          </a:xfrm>
        </p:grpSpPr>
        <p:sp>
          <p:nvSpPr>
            <p:cNvPr name="Freeform 6" id="6"/>
            <p:cNvSpPr/>
            <p:nvPr/>
          </p:nvSpPr>
          <p:spPr>
            <a:xfrm flipH="false" flipV="false" rot="0">
              <a:off x="0" y="0"/>
              <a:ext cx="7665572" cy="609600"/>
            </a:xfrm>
            <a:custGeom>
              <a:avLst/>
              <a:gdLst/>
              <a:ahLst/>
              <a:cxnLst/>
              <a:rect r="r" b="b" t="t" l="l"/>
              <a:pathLst>
                <a:path h="609600" w="7665572">
                  <a:moveTo>
                    <a:pt x="203200" y="0"/>
                  </a:moveTo>
                  <a:lnTo>
                    <a:pt x="7665572" y="0"/>
                  </a:lnTo>
                  <a:lnTo>
                    <a:pt x="7462372" y="609600"/>
                  </a:lnTo>
                  <a:lnTo>
                    <a:pt x="0" y="609600"/>
                  </a:lnTo>
                  <a:lnTo>
                    <a:pt x="203200" y="0"/>
                  </a:lnTo>
                  <a:close/>
                </a:path>
              </a:pathLst>
            </a:custGeom>
            <a:solidFill>
              <a:srgbClr val="5271FF"/>
            </a:solidFill>
          </p:spPr>
        </p:sp>
        <p:sp>
          <p:nvSpPr>
            <p:cNvPr name="TextBox 7" id="7"/>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384194" y="3590344"/>
            <a:ext cx="19598236" cy="5667956"/>
            <a:chOff x="0" y="0"/>
            <a:chExt cx="5161675" cy="1492795"/>
          </a:xfrm>
        </p:grpSpPr>
        <p:sp>
          <p:nvSpPr>
            <p:cNvPr name="Freeform 9" id="9"/>
            <p:cNvSpPr/>
            <p:nvPr/>
          </p:nvSpPr>
          <p:spPr>
            <a:xfrm flipH="false" flipV="false" rot="0">
              <a:off x="0" y="0"/>
              <a:ext cx="5161675" cy="1492795"/>
            </a:xfrm>
            <a:custGeom>
              <a:avLst/>
              <a:gdLst/>
              <a:ahLst/>
              <a:cxnLst/>
              <a:rect r="r" b="b" t="t" l="l"/>
              <a:pathLst>
                <a:path h="1492795" w="5161675">
                  <a:moveTo>
                    <a:pt x="0" y="0"/>
                  </a:moveTo>
                  <a:lnTo>
                    <a:pt x="5161675" y="0"/>
                  </a:lnTo>
                  <a:lnTo>
                    <a:pt x="5161675" y="1492795"/>
                  </a:lnTo>
                  <a:lnTo>
                    <a:pt x="0" y="1492795"/>
                  </a:lnTo>
                  <a:close/>
                </a:path>
              </a:pathLst>
            </a:custGeom>
            <a:solidFill>
              <a:srgbClr val="183577"/>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028700" y="4268497"/>
            <a:ext cx="621270" cy="603250"/>
            <a:chOff x="0" y="0"/>
            <a:chExt cx="163627" cy="158881"/>
          </a:xfrm>
        </p:grpSpPr>
        <p:sp>
          <p:nvSpPr>
            <p:cNvPr name="Freeform 12" id="12"/>
            <p:cNvSpPr/>
            <p:nvPr/>
          </p:nvSpPr>
          <p:spPr>
            <a:xfrm flipH="false" flipV="false" rot="0">
              <a:off x="0" y="0"/>
              <a:ext cx="163627" cy="158881"/>
            </a:xfrm>
            <a:custGeom>
              <a:avLst/>
              <a:gdLst/>
              <a:ahLst/>
              <a:cxnLst/>
              <a:rect r="r" b="b" t="t" l="l"/>
              <a:pathLst>
                <a:path h="158881" w="163627">
                  <a:moveTo>
                    <a:pt x="0" y="0"/>
                  </a:moveTo>
                  <a:lnTo>
                    <a:pt x="163627" y="0"/>
                  </a:lnTo>
                  <a:lnTo>
                    <a:pt x="163627" y="158881"/>
                  </a:lnTo>
                  <a:lnTo>
                    <a:pt x="0" y="158881"/>
                  </a:lnTo>
                  <a:close/>
                </a:path>
              </a:pathLst>
            </a:custGeom>
            <a:solidFill>
              <a:srgbClr val="5271FF"/>
            </a:solidFill>
          </p:spPr>
        </p:sp>
        <p:sp>
          <p:nvSpPr>
            <p:cNvPr name="TextBox 13" id="13"/>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028700" y="5195597"/>
            <a:ext cx="621270" cy="603250"/>
            <a:chOff x="0" y="0"/>
            <a:chExt cx="163627" cy="158881"/>
          </a:xfrm>
        </p:grpSpPr>
        <p:sp>
          <p:nvSpPr>
            <p:cNvPr name="Freeform 15" id="15"/>
            <p:cNvSpPr/>
            <p:nvPr/>
          </p:nvSpPr>
          <p:spPr>
            <a:xfrm flipH="false" flipV="false" rot="0">
              <a:off x="0" y="0"/>
              <a:ext cx="163627" cy="158881"/>
            </a:xfrm>
            <a:custGeom>
              <a:avLst/>
              <a:gdLst/>
              <a:ahLst/>
              <a:cxnLst/>
              <a:rect r="r" b="b" t="t" l="l"/>
              <a:pathLst>
                <a:path h="158881" w="163627">
                  <a:moveTo>
                    <a:pt x="0" y="0"/>
                  </a:moveTo>
                  <a:lnTo>
                    <a:pt x="163627" y="0"/>
                  </a:lnTo>
                  <a:lnTo>
                    <a:pt x="163627" y="158881"/>
                  </a:lnTo>
                  <a:lnTo>
                    <a:pt x="0" y="158881"/>
                  </a:lnTo>
                  <a:close/>
                </a:path>
              </a:pathLst>
            </a:custGeom>
            <a:solidFill>
              <a:srgbClr val="5271FF"/>
            </a:solidFill>
          </p:spPr>
        </p:sp>
        <p:sp>
          <p:nvSpPr>
            <p:cNvPr name="TextBox 16" id="1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028700" y="6122697"/>
            <a:ext cx="621270" cy="603250"/>
            <a:chOff x="0" y="0"/>
            <a:chExt cx="163627" cy="158881"/>
          </a:xfrm>
        </p:grpSpPr>
        <p:sp>
          <p:nvSpPr>
            <p:cNvPr name="Freeform 18" id="18"/>
            <p:cNvSpPr/>
            <p:nvPr/>
          </p:nvSpPr>
          <p:spPr>
            <a:xfrm flipH="false" flipV="false" rot="0">
              <a:off x="0" y="0"/>
              <a:ext cx="163627" cy="158881"/>
            </a:xfrm>
            <a:custGeom>
              <a:avLst/>
              <a:gdLst/>
              <a:ahLst/>
              <a:cxnLst/>
              <a:rect r="r" b="b" t="t" l="l"/>
              <a:pathLst>
                <a:path h="158881" w="163627">
                  <a:moveTo>
                    <a:pt x="0" y="0"/>
                  </a:moveTo>
                  <a:lnTo>
                    <a:pt x="163627" y="0"/>
                  </a:lnTo>
                  <a:lnTo>
                    <a:pt x="163627" y="158881"/>
                  </a:lnTo>
                  <a:lnTo>
                    <a:pt x="0" y="158881"/>
                  </a:lnTo>
                  <a:close/>
                </a:path>
              </a:pathLst>
            </a:custGeom>
            <a:solidFill>
              <a:srgbClr val="5271FF"/>
            </a:solidFill>
          </p:spPr>
        </p:sp>
        <p:sp>
          <p:nvSpPr>
            <p:cNvPr name="TextBox 19" id="19"/>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028700" y="7049797"/>
            <a:ext cx="621270" cy="603250"/>
            <a:chOff x="0" y="0"/>
            <a:chExt cx="163627" cy="158881"/>
          </a:xfrm>
        </p:grpSpPr>
        <p:sp>
          <p:nvSpPr>
            <p:cNvPr name="Freeform 21" id="21"/>
            <p:cNvSpPr/>
            <p:nvPr/>
          </p:nvSpPr>
          <p:spPr>
            <a:xfrm flipH="false" flipV="false" rot="0">
              <a:off x="0" y="0"/>
              <a:ext cx="163627" cy="158881"/>
            </a:xfrm>
            <a:custGeom>
              <a:avLst/>
              <a:gdLst/>
              <a:ahLst/>
              <a:cxnLst/>
              <a:rect r="r" b="b" t="t" l="l"/>
              <a:pathLst>
                <a:path h="158881" w="163627">
                  <a:moveTo>
                    <a:pt x="0" y="0"/>
                  </a:moveTo>
                  <a:lnTo>
                    <a:pt x="163627" y="0"/>
                  </a:lnTo>
                  <a:lnTo>
                    <a:pt x="163627" y="158881"/>
                  </a:lnTo>
                  <a:lnTo>
                    <a:pt x="0" y="158881"/>
                  </a:lnTo>
                  <a:close/>
                </a:path>
              </a:pathLst>
            </a:custGeom>
            <a:solidFill>
              <a:srgbClr val="5271FF"/>
            </a:solidFill>
          </p:spPr>
        </p:sp>
        <p:sp>
          <p:nvSpPr>
            <p:cNvPr name="TextBox 22" id="22"/>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028700" y="7976897"/>
            <a:ext cx="621270" cy="603250"/>
            <a:chOff x="0" y="0"/>
            <a:chExt cx="163627" cy="158881"/>
          </a:xfrm>
        </p:grpSpPr>
        <p:sp>
          <p:nvSpPr>
            <p:cNvPr name="Freeform 24" id="24"/>
            <p:cNvSpPr/>
            <p:nvPr/>
          </p:nvSpPr>
          <p:spPr>
            <a:xfrm flipH="false" flipV="false" rot="0">
              <a:off x="0" y="0"/>
              <a:ext cx="163627" cy="158881"/>
            </a:xfrm>
            <a:custGeom>
              <a:avLst/>
              <a:gdLst/>
              <a:ahLst/>
              <a:cxnLst/>
              <a:rect r="r" b="b" t="t" l="l"/>
              <a:pathLst>
                <a:path h="158881" w="163627">
                  <a:moveTo>
                    <a:pt x="0" y="0"/>
                  </a:moveTo>
                  <a:lnTo>
                    <a:pt x="163627" y="0"/>
                  </a:lnTo>
                  <a:lnTo>
                    <a:pt x="163627" y="158881"/>
                  </a:lnTo>
                  <a:lnTo>
                    <a:pt x="0" y="158881"/>
                  </a:lnTo>
                  <a:close/>
                </a:path>
              </a:pathLst>
            </a:custGeom>
            <a:solidFill>
              <a:srgbClr val="5271FF"/>
            </a:solidFill>
          </p:spPr>
        </p:sp>
        <p:sp>
          <p:nvSpPr>
            <p:cNvPr name="TextBox 25" id="2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6143296" y="4268497"/>
            <a:ext cx="621270" cy="603250"/>
            <a:chOff x="0" y="0"/>
            <a:chExt cx="163627" cy="158881"/>
          </a:xfrm>
        </p:grpSpPr>
        <p:sp>
          <p:nvSpPr>
            <p:cNvPr name="Freeform 27" id="27"/>
            <p:cNvSpPr/>
            <p:nvPr/>
          </p:nvSpPr>
          <p:spPr>
            <a:xfrm flipH="false" flipV="false" rot="0">
              <a:off x="0" y="0"/>
              <a:ext cx="163627" cy="158881"/>
            </a:xfrm>
            <a:custGeom>
              <a:avLst/>
              <a:gdLst/>
              <a:ahLst/>
              <a:cxnLst/>
              <a:rect r="r" b="b" t="t" l="l"/>
              <a:pathLst>
                <a:path h="158881" w="163627">
                  <a:moveTo>
                    <a:pt x="0" y="0"/>
                  </a:moveTo>
                  <a:lnTo>
                    <a:pt x="163627" y="0"/>
                  </a:lnTo>
                  <a:lnTo>
                    <a:pt x="163627" y="158881"/>
                  </a:lnTo>
                  <a:lnTo>
                    <a:pt x="0" y="158881"/>
                  </a:lnTo>
                  <a:close/>
                </a:path>
              </a:pathLst>
            </a:custGeom>
            <a:solidFill>
              <a:srgbClr val="5271FF"/>
            </a:solidFill>
          </p:spPr>
        </p:sp>
        <p:sp>
          <p:nvSpPr>
            <p:cNvPr name="TextBox 28" id="28"/>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29" id="29"/>
          <p:cNvGrpSpPr/>
          <p:nvPr/>
        </p:nvGrpSpPr>
        <p:grpSpPr>
          <a:xfrm rot="0">
            <a:off x="6143296" y="5195597"/>
            <a:ext cx="621270" cy="603250"/>
            <a:chOff x="0" y="0"/>
            <a:chExt cx="163627" cy="158881"/>
          </a:xfrm>
        </p:grpSpPr>
        <p:sp>
          <p:nvSpPr>
            <p:cNvPr name="Freeform 30" id="30"/>
            <p:cNvSpPr/>
            <p:nvPr/>
          </p:nvSpPr>
          <p:spPr>
            <a:xfrm flipH="false" flipV="false" rot="0">
              <a:off x="0" y="0"/>
              <a:ext cx="163627" cy="158881"/>
            </a:xfrm>
            <a:custGeom>
              <a:avLst/>
              <a:gdLst/>
              <a:ahLst/>
              <a:cxnLst/>
              <a:rect r="r" b="b" t="t" l="l"/>
              <a:pathLst>
                <a:path h="158881" w="163627">
                  <a:moveTo>
                    <a:pt x="0" y="0"/>
                  </a:moveTo>
                  <a:lnTo>
                    <a:pt x="163627" y="0"/>
                  </a:lnTo>
                  <a:lnTo>
                    <a:pt x="163627" y="158881"/>
                  </a:lnTo>
                  <a:lnTo>
                    <a:pt x="0" y="158881"/>
                  </a:lnTo>
                  <a:close/>
                </a:path>
              </a:pathLst>
            </a:custGeom>
            <a:solidFill>
              <a:srgbClr val="5271FF"/>
            </a:solidFill>
          </p:spPr>
        </p:sp>
        <p:sp>
          <p:nvSpPr>
            <p:cNvPr name="TextBox 31" id="31"/>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32" id="32"/>
          <p:cNvGrpSpPr/>
          <p:nvPr/>
        </p:nvGrpSpPr>
        <p:grpSpPr>
          <a:xfrm rot="0">
            <a:off x="6143296" y="6122697"/>
            <a:ext cx="621270" cy="603250"/>
            <a:chOff x="0" y="0"/>
            <a:chExt cx="163627" cy="158881"/>
          </a:xfrm>
        </p:grpSpPr>
        <p:sp>
          <p:nvSpPr>
            <p:cNvPr name="Freeform 33" id="33"/>
            <p:cNvSpPr/>
            <p:nvPr/>
          </p:nvSpPr>
          <p:spPr>
            <a:xfrm flipH="false" flipV="false" rot="0">
              <a:off x="0" y="0"/>
              <a:ext cx="163627" cy="158881"/>
            </a:xfrm>
            <a:custGeom>
              <a:avLst/>
              <a:gdLst/>
              <a:ahLst/>
              <a:cxnLst/>
              <a:rect r="r" b="b" t="t" l="l"/>
              <a:pathLst>
                <a:path h="158881" w="163627">
                  <a:moveTo>
                    <a:pt x="0" y="0"/>
                  </a:moveTo>
                  <a:lnTo>
                    <a:pt x="163627" y="0"/>
                  </a:lnTo>
                  <a:lnTo>
                    <a:pt x="163627" y="158881"/>
                  </a:lnTo>
                  <a:lnTo>
                    <a:pt x="0" y="158881"/>
                  </a:lnTo>
                  <a:close/>
                </a:path>
              </a:pathLst>
            </a:custGeom>
            <a:solidFill>
              <a:srgbClr val="5271FF"/>
            </a:solidFill>
          </p:spPr>
        </p:sp>
        <p:sp>
          <p:nvSpPr>
            <p:cNvPr name="TextBox 34" id="3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35" id="35"/>
          <p:cNvGrpSpPr/>
          <p:nvPr/>
        </p:nvGrpSpPr>
        <p:grpSpPr>
          <a:xfrm rot="0">
            <a:off x="6143296" y="7049797"/>
            <a:ext cx="621270" cy="603250"/>
            <a:chOff x="0" y="0"/>
            <a:chExt cx="163627" cy="158881"/>
          </a:xfrm>
        </p:grpSpPr>
        <p:sp>
          <p:nvSpPr>
            <p:cNvPr name="Freeform 36" id="36"/>
            <p:cNvSpPr/>
            <p:nvPr/>
          </p:nvSpPr>
          <p:spPr>
            <a:xfrm flipH="false" flipV="false" rot="0">
              <a:off x="0" y="0"/>
              <a:ext cx="163627" cy="158881"/>
            </a:xfrm>
            <a:custGeom>
              <a:avLst/>
              <a:gdLst/>
              <a:ahLst/>
              <a:cxnLst/>
              <a:rect r="r" b="b" t="t" l="l"/>
              <a:pathLst>
                <a:path h="158881" w="163627">
                  <a:moveTo>
                    <a:pt x="0" y="0"/>
                  </a:moveTo>
                  <a:lnTo>
                    <a:pt x="163627" y="0"/>
                  </a:lnTo>
                  <a:lnTo>
                    <a:pt x="163627" y="158881"/>
                  </a:lnTo>
                  <a:lnTo>
                    <a:pt x="0" y="158881"/>
                  </a:lnTo>
                  <a:close/>
                </a:path>
              </a:pathLst>
            </a:custGeom>
            <a:solidFill>
              <a:srgbClr val="5271FF"/>
            </a:solidFill>
          </p:spPr>
        </p:sp>
        <p:sp>
          <p:nvSpPr>
            <p:cNvPr name="TextBox 37" id="3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38" id="38"/>
          <p:cNvGrpSpPr/>
          <p:nvPr/>
        </p:nvGrpSpPr>
        <p:grpSpPr>
          <a:xfrm rot="0">
            <a:off x="6143296" y="7976897"/>
            <a:ext cx="621270" cy="603250"/>
            <a:chOff x="0" y="0"/>
            <a:chExt cx="163627" cy="158881"/>
          </a:xfrm>
        </p:grpSpPr>
        <p:sp>
          <p:nvSpPr>
            <p:cNvPr name="Freeform 39" id="39"/>
            <p:cNvSpPr/>
            <p:nvPr/>
          </p:nvSpPr>
          <p:spPr>
            <a:xfrm flipH="false" flipV="false" rot="0">
              <a:off x="0" y="0"/>
              <a:ext cx="163627" cy="158881"/>
            </a:xfrm>
            <a:custGeom>
              <a:avLst/>
              <a:gdLst/>
              <a:ahLst/>
              <a:cxnLst/>
              <a:rect r="r" b="b" t="t" l="l"/>
              <a:pathLst>
                <a:path h="158881" w="163627">
                  <a:moveTo>
                    <a:pt x="0" y="0"/>
                  </a:moveTo>
                  <a:lnTo>
                    <a:pt x="163627" y="0"/>
                  </a:lnTo>
                  <a:lnTo>
                    <a:pt x="163627" y="158881"/>
                  </a:lnTo>
                  <a:lnTo>
                    <a:pt x="0" y="158881"/>
                  </a:lnTo>
                  <a:close/>
                </a:path>
              </a:pathLst>
            </a:custGeom>
            <a:solidFill>
              <a:srgbClr val="5271FF"/>
            </a:solidFill>
          </p:spPr>
        </p:sp>
        <p:sp>
          <p:nvSpPr>
            <p:cNvPr name="TextBox 40" id="4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41" id="41"/>
          <p:cNvGrpSpPr>
            <a:grpSpLocks noChangeAspect="true"/>
          </p:cNvGrpSpPr>
          <p:nvPr/>
        </p:nvGrpSpPr>
        <p:grpSpPr>
          <a:xfrm rot="0">
            <a:off x="11591321" y="3590344"/>
            <a:ext cx="5667979" cy="5667956"/>
            <a:chOff x="0" y="0"/>
            <a:chExt cx="6350025" cy="6350000"/>
          </a:xfrm>
        </p:grpSpPr>
        <p:sp>
          <p:nvSpPr>
            <p:cNvPr name="Freeform 42" id="42"/>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2"/>
              <a:stretch>
                <a:fillRect l="-19807" t="0" r="-19807" b="0"/>
              </a:stretch>
            </a:blipFill>
          </p:spPr>
        </p:sp>
      </p:grpSp>
      <p:sp>
        <p:nvSpPr>
          <p:cNvPr name="TextBox 43" id="43"/>
          <p:cNvSpPr txBox="true"/>
          <p:nvPr/>
        </p:nvSpPr>
        <p:spPr>
          <a:xfrm rot="0">
            <a:off x="815133" y="2176630"/>
            <a:ext cx="7404620" cy="1115373"/>
          </a:xfrm>
          <a:prstGeom prst="rect">
            <a:avLst/>
          </a:prstGeom>
        </p:spPr>
        <p:txBody>
          <a:bodyPr anchor="t" rtlCol="false" tIns="0" lIns="0" bIns="0" rIns="0">
            <a:spAutoFit/>
          </a:bodyPr>
          <a:lstStyle/>
          <a:p>
            <a:pPr>
              <a:lnSpc>
                <a:spcPts val="4470"/>
              </a:lnSpc>
            </a:pPr>
            <a:r>
              <a:rPr lang="en-US" sz="3193">
                <a:solidFill>
                  <a:srgbClr val="FFFFFF"/>
                </a:solidFill>
                <a:latin typeface="Squada One"/>
              </a:rPr>
              <a:t>FEATURES OF IBM CLOUD VIDEO STREAMING FOR APP DEVELOPMENT:</a:t>
            </a:r>
          </a:p>
        </p:txBody>
      </p:sp>
      <p:sp>
        <p:nvSpPr>
          <p:cNvPr name="TextBox 44" id="44"/>
          <p:cNvSpPr txBox="true"/>
          <p:nvPr/>
        </p:nvSpPr>
        <p:spPr>
          <a:xfrm rot="0">
            <a:off x="1886568" y="4289134"/>
            <a:ext cx="3283528" cy="504825"/>
          </a:xfrm>
          <a:prstGeom prst="rect">
            <a:avLst/>
          </a:prstGeom>
        </p:spPr>
        <p:txBody>
          <a:bodyPr anchor="t" rtlCol="false" tIns="0" lIns="0" bIns="0" rIns="0">
            <a:spAutoFit/>
          </a:bodyPr>
          <a:lstStyle/>
          <a:p>
            <a:pPr>
              <a:lnSpc>
                <a:spcPts val="4199"/>
              </a:lnSpc>
            </a:pPr>
            <a:r>
              <a:rPr lang="en-US" sz="2999">
                <a:solidFill>
                  <a:srgbClr val="FFFFFF"/>
                </a:solidFill>
                <a:latin typeface="Blinker"/>
              </a:rPr>
              <a:t>Live Streaming</a:t>
            </a:r>
          </a:p>
        </p:txBody>
      </p:sp>
      <p:sp>
        <p:nvSpPr>
          <p:cNvPr name="TextBox 45" id="45"/>
          <p:cNvSpPr txBox="true"/>
          <p:nvPr/>
        </p:nvSpPr>
        <p:spPr>
          <a:xfrm rot="0">
            <a:off x="1886568" y="5216234"/>
            <a:ext cx="3283528" cy="504825"/>
          </a:xfrm>
          <a:prstGeom prst="rect">
            <a:avLst/>
          </a:prstGeom>
        </p:spPr>
        <p:txBody>
          <a:bodyPr anchor="t" rtlCol="false" tIns="0" lIns="0" bIns="0" rIns="0">
            <a:spAutoFit/>
          </a:bodyPr>
          <a:lstStyle/>
          <a:p>
            <a:pPr>
              <a:lnSpc>
                <a:spcPts val="4199"/>
              </a:lnSpc>
            </a:pPr>
            <a:r>
              <a:rPr lang="en-US" sz="2999">
                <a:solidFill>
                  <a:srgbClr val="FFFFFF"/>
                </a:solidFill>
                <a:latin typeface="Blinker"/>
              </a:rPr>
              <a:t>On-Demand Video</a:t>
            </a:r>
          </a:p>
        </p:txBody>
      </p:sp>
      <p:sp>
        <p:nvSpPr>
          <p:cNvPr name="TextBox 46" id="46"/>
          <p:cNvSpPr txBox="true"/>
          <p:nvPr/>
        </p:nvSpPr>
        <p:spPr>
          <a:xfrm rot="0">
            <a:off x="1891337" y="5968710"/>
            <a:ext cx="2630876" cy="826065"/>
          </a:xfrm>
          <a:prstGeom prst="rect">
            <a:avLst/>
          </a:prstGeom>
        </p:spPr>
        <p:txBody>
          <a:bodyPr anchor="t" rtlCol="false" tIns="0" lIns="0" bIns="0" rIns="0">
            <a:spAutoFit/>
          </a:bodyPr>
          <a:lstStyle/>
          <a:p>
            <a:pPr>
              <a:lnSpc>
                <a:spcPts val="3365"/>
              </a:lnSpc>
            </a:pPr>
            <a:r>
              <a:rPr lang="en-US" sz="2403">
                <a:solidFill>
                  <a:srgbClr val="FFFFFF"/>
                </a:solidFill>
                <a:latin typeface="Blinker"/>
              </a:rPr>
              <a:t>Content Delivery Network (CDN)</a:t>
            </a:r>
          </a:p>
        </p:txBody>
      </p:sp>
      <p:sp>
        <p:nvSpPr>
          <p:cNvPr name="TextBox 47" id="47"/>
          <p:cNvSpPr txBox="true"/>
          <p:nvPr/>
        </p:nvSpPr>
        <p:spPr>
          <a:xfrm rot="0">
            <a:off x="1886568" y="7070434"/>
            <a:ext cx="3283528" cy="448310"/>
          </a:xfrm>
          <a:prstGeom prst="rect">
            <a:avLst/>
          </a:prstGeom>
        </p:spPr>
        <p:txBody>
          <a:bodyPr anchor="t" rtlCol="false" tIns="0" lIns="0" bIns="0" rIns="0">
            <a:spAutoFit/>
          </a:bodyPr>
          <a:lstStyle/>
          <a:p>
            <a:pPr>
              <a:lnSpc>
                <a:spcPts val="3639"/>
              </a:lnSpc>
            </a:pPr>
            <a:r>
              <a:rPr lang="en-US" sz="2599">
                <a:solidFill>
                  <a:srgbClr val="FFFFFF"/>
                </a:solidFill>
                <a:latin typeface="Blinker"/>
              </a:rPr>
              <a:t> Multi-Platform Support</a:t>
            </a:r>
          </a:p>
        </p:txBody>
      </p:sp>
      <p:sp>
        <p:nvSpPr>
          <p:cNvPr name="TextBox 48" id="48"/>
          <p:cNvSpPr txBox="true"/>
          <p:nvPr/>
        </p:nvSpPr>
        <p:spPr>
          <a:xfrm rot="0">
            <a:off x="1886568" y="7997534"/>
            <a:ext cx="3283528" cy="504825"/>
          </a:xfrm>
          <a:prstGeom prst="rect">
            <a:avLst/>
          </a:prstGeom>
        </p:spPr>
        <p:txBody>
          <a:bodyPr anchor="t" rtlCol="false" tIns="0" lIns="0" bIns="0" rIns="0">
            <a:spAutoFit/>
          </a:bodyPr>
          <a:lstStyle/>
          <a:p>
            <a:pPr>
              <a:lnSpc>
                <a:spcPts val="4199"/>
              </a:lnSpc>
            </a:pPr>
            <a:r>
              <a:rPr lang="en-US" sz="2999">
                <a:solidFill>
                  <a:srgbClr val="FFFFFF"/>
                </a:solidFill>
                <a:latin typeface="Blinker"/>
              </a:rPr>
              <a:t> Security</a:t>
            </a:r>
          </a:p>
        </p:txBody>
      </p:sp>
      <p:sp>
        <p:nvSpPr>
          <p:cNvPr name="TextBox 49" id="49"/>
          <p:cNvSpPr txBox="true"/>
          <p:nvPr/>
        </p:nvSpPr>
        <p:spPr>
          <a:xfrm rot="0">
            <a:off x="7001164" y="4289134"/>
            <a:ext cx="3283528" cy="504825"/>
          </a:xfrm>
          <a:prstGeom prst="rect">
            <a:avLst/>
          </a:prstGeom>
        </p:spPr>
        <p:txBody>
          <a:bodyPr anchor="t" rtlCol="false" tIns="0" lIns="0" bIns="0" rIns="0">
            <a:spAutoFit/>
          </a:bodyPr>
          <a:lstStyle/>
          <a:p>
            <a:pPr>
              <a:lnSpc>
                <a:spcPts val="4199"/>
              </a:lnSpc>
            </a:pPr>
            <a:r>
              <a:rPr lang="en-US" sz="2999">
                <a:solidFill>
                  <a:srgbClr val="FFFFFF"/>
                </a:solidFill>
                <a:latin typeface="Blinker"/>
              </a:rPr>
              <a:t>Analytics</a:t>
            </a:r>
          </a:p>
        </p:txBody>
      </p:sp>
      <p:sp>
        <p:nvSpPr>
          <p:cNvPr name="TextBox 50" id="50"/>
          <p:cNvSpPr txBox="true"/>
          <p:nvPr/>
        </p:nvSpPr>
        <p:spPr>
          <a:xfrm rot="0">
            <a:off x="7001164" y="5216234"/>
            <a:ext cx="3283528" cy="504825"/>
          </a:xfrm>
          <a:prstGeom prst="rect">
            <a:avLst/>
          </a:prstGeom>
        </p:spPr>
        <p:txBody>
          <a:bodyPr anchor="t" rtlCol="false" tIns="0" lIns="0" bIns="0" rIns="0">
            <a:spAutoFit/>
          </a:bodyPr>
          <a:lstStyle/>
          <a:p>
            <a:pPr>
              <a:lnSpc>
                <a:spcPts val="4199"/>
              </a:lnSpc>
            </a:pPr>
            <a:r>
              <a:rPr lang="en-US" sz="2999">
                <a:solidFill>
                  <a:srgbClr val="FFFFFF"/>
                </a:solidFill>
                <a:latin typeface="Blinker"/>
              </a:rPr>
              <a:t> Monetization</a:t>
            </a:r>
          </a:p>
        </p:txBody>
      </p:sp>
      <p:sp>
        <p:nvSpPr>
          <p:cNvPr name="TextBox 51" id="51"/>
          <p:cNvSpPr txBox="true"/>
          <p:nvPr/>
        </p:nvSpPr>
        <p:spPr>
          <a:xfrm rot="0">
            <a:off x="7001164" y="6143334"/>
            <a:ext cx="3283528" cy="504825"/>
          </a:xfrm>
          <a:prstGeom prst="rect">
            <a:avLst/>
          </a:prstGeom>
        </p:spPr>
        <p:txBody>
          <a:bodyPr anchor="t" rtlCol="false" tIns="0" lIns="0" bIns="0" rIns="0">
            <a:spAutoFit/>
          </a:bodyPr>
          <a:lstStyle/>
          <a:p>
            <a:pPr>
              <a:lnSpc>
                <a:spcPts val="4199"/>
              </a:lnSpc>
            </a:pPr>
            <a:r>
              <a:rPr lang="en-US" sz="2999">
                <a:solidFill>
                  <a:srgbClr val="FFFFFF"/>
                </a:solidFill>
                <a:latin typeface="Blinker"/>
              </a:rPr>
              <a:t>Customization</a:t>
            </a:r>
          </a:p>
        </p:txBody>
      </p:sp>
      <p:sp>
        <p:nvSpPr>
          <p:cNvPr name="TextBox 52" id="52"/>
          <p:cNvSpPr txBox="true"/>
          <p:nvPr/>
        </p:nvSpPr>
        <p:spPr>
          <a:xfrm rot="0">
            <a:off x="7001164" y="7079959"/>
            <a:ext cx="4262746" cy="389255"/>
          </a:xfrm>
          <a:prstGeom prst="rect">
            <a:avLst/>
          </a:prstGeom>
        </p:spPr>
        <p:txBody>
          <a:bodyPr anchor="t" rtlCol="false" tIns="0" lIns="0" bIns="0" rIns="0">
            <a:spAutoFit/>
          </a:bodyPr>
          <a:lstStyle/>
          <a:p>
            <a:pPr>
              <a:lnSpc>
                <a:spcPts val="3220"/>
              </a:lnSpc>
            </a:pPr>
            <a:r>
              <a:rPr lang="en-US" sz="2300">
                <a:solidFill>
                  <a:srgbClr val="FFFFFF"/>
                </a:solidFill>
                <a:latin typeface="Blinker"/>
              </a:rPr>
              <a:t>Video Encoding and Transcoding</a:t>
            </a:r>
          </a:p>
        </p:txBody>
      </p:sp>
      <p:sp>
        <p:nvSpPr>
          <p:cNvPr name="TextBox 53" id="53"/>
          <p:cNvSpPr txBox="true"/>
          <p:nvPr/>
        </p:nvSpPr>
        <p:spPr>
          <a:xfrm rot="0">
            <a:off x="7001164" y="7997534"/>
            <a:ext cx="3283528" cy="504825"/>
          </a:xfrm>
          <a:prstGeom prst="rect">
            <a:avLst/>
          </a:prstGeom>
        </p:spPr>
        <p:txBody>
          <a:bodyPr anchor="t" rtlCol="false" tIns="0" lIns="0" bIns="0" rIns="0">
            <a:spAutoFit/>
          </a:bodyPr>
          <a:lstStyle/>
          <a:p>
            <a:pPr>
              <a:lnSpc>
                <a:spcPts val="4199"/>
              </a:lnSpc>
            </a:pPr>
            <a:r>
              <a:rPr lang="en-US" sz="2999">
                <a:solidFill>
                  <a:srgbClr val="FFFFFF"/>
                </a:solidFill>
                <a:latin typeface="Blinker"/>
              </a:rPr>
              <a:t>Scalability</a:t>
            </a:r>
          </a:p>
        </p:txBody>
      </p:sp>
      <p:sp>
        <p:nvSpPr>
          <p:cNvPr name="Freeform 54" id="54"/>
          <p:cNvSpPr/>
          <p:nvPr/>
        </p:nvSpPr>
        <p:spPr>
          <a:xfrm flipH="false" flipV="true" rot="0">
            <a:off x="15572340" y="0"/>
            <a:ext cx="2715660" cy="2664741"/>
          </a:xfrm>
          <a:custGeom>
            <a:avLst/>
            <a:gdLst/>
            <a:ahLst/>
            <a:cxnLst/>
            <a:rect r="r" b="b" t="t" l="l"/>
            <a:pathLst>
              <a:path h="2664741" w="2715660">
                <a:moveTo>
                  <a:pt x="0" y="2664741"/>
                </a:moveTo>
                <a:lnTo>
                  <a:pt x="2715660" y="2664741"/>
                </a:lnTo>
                <a:lnTo>
                  <a:pt x="2715660" y="0"/>
                </a:lnTo>
                <a:lnTo>
                  <a:pt x="0" y="0"/>
                </a:lnTo>
                <a:lnTo>
                  <a:pt x="0" y="2664741"/>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p:cSld>
    <p:bg>
      <p:bgPr>
        <a:solidFill>
          <a:srgbClr val="1748AD"/>
        </a:solidFill>
      </p:bgPr>
    </p:bg>
    <p:spTree>
      <p:nvGrpSpPr>
        <p:cNvPr id="1" name=""/>
        <p:cNvGrpSpPr/>
        <p:nvPr/>
      </p:nvGrpSpPr>
      <p:grpSpPr>
        <a:xfrm>
          <a:off x="0" y="0"/>
          <a:ext cx="0" cy="0"/>
          <a:chOff x="0" y="0"/>
          <a:chExt cx="0" cy="0"/>
        </a:xfrm>
      </p:grpSpPr>
      <p:sp>
        <p:nvSpPr>
          <p:cNvPr name="TextBox 2" id="2"/>
          <p:cNvSpPr txBox="true"/>
          <p:nvPr/>
        </p:nvSpPr>
        <p:spPr>
          <a:xfrm rot="0">
            <a:off x="5343346" y="4274503"/>
            <a:ext cx="7601308"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Thanking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DAFw9nkq5P8</dc:identifier>
  <dcterms:modified xsi:type="dcterms:W3CDTF">2011-08-01T06:04:30Z</dcterms:modified>
  <cp:revision>1</cp:revision>
  <dc:title>Blue Modern Presentation</dc:title>
</cp:coreProperties>
</file>

<file path=docProps/thumbnail.jpeg>
</file>